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66" r:id="rId2"/>
    <p:sldId id="292" r:id="rId3"/>
    <p:sldId id="269" r:id="rId4"/>
    <p:sldId id="294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268" r:id="rId1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atrin Bergener" initials="KB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2339"/>
    <a:srgbClr val="5F5F5F"/>
    <a:srgbClr val="8797A3"/>
    <a:srgbClr val="000000"/>
    <a:srgbClr val="003E90"/>
    <a:srgbClr val="004D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92" autoAdjust="0"/>
    <p:restoredTop sz="96058" autoAdjust="0"/>
  </p:normalViewPr>
  <p:slideViewPr>
    <p:cSldViewPr>
      <p:cViewPr varScale="1">
        <p:scale>
          <a:sx n="110" d="100"/>
          <a:sy n="110" d="100"/>
        </p:scale>
        <p:origin x="174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3588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commentAuthors" Target="commentAuthors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95B663-A359-4E54-8989-6E815F050B49}" type="datetimeFigureOut">
              <a:rPr lang="de-DE" smtClean="0"/>
              <a:pPr/>
              <a:t>31.01.16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06FD83-94F6-4B7E-97F7-9005B88CBB08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7707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C243D8-2C9D-447E-8AC2-008C661E1A6F}" type="datetimeFigureOut">
              <a:rPr lang="de-DE" smtClean="0"/>
              <a:pPr/>
              <a:t>31.01.16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FBBB1-C8EB-4E56-B1DB-58475CA8EC6C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6613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9426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9351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1279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1838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047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9096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0340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396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6733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3606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0" y="6084095"/>
            <a:ext cx="8793956" cy="466724"/>
          </a:xfrm>
          <a:prstGeom prst="rect">
            <a:avLst/>
          </a:prstGeom>
          <a:solidFill>
            <a:srgbClr val="852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378692" y="6101922"/>
            <a:ext cx="39955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100" b="0" cap="none" baseline="0" noProof="0" dirty="0" smtClean="0">
                <a:solidFill>
                  <a:schemeClr val="bg1"/>
                </a:solidFill>
                <a:latin typeface="Trebuchet MS" pitchFamily="34" charset="0"/>
              </a:rPr>
              <a:t/>
            </a:r>
            <a:br>
              <a:rPr lang="en-US" sz="1100" b="0" cap="none" baseline="0" noProof="0" dirty="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en-US" sz="1100" b="0" cap="none" baseline="0" noProof="0" dirty="0" smtClean="0">
                <a:solidFill>
                  <a:schemeClr val="bg1"/>
                </a:solidFill>
                <a:latin typeface="Trebuchet MS" pitchFamily="34" charset="0"/>
              </a:rPr>
              <a:t>Group 03</a:t>
            </a:r>
            <a:endParaRPr lang="en-US" sz="1100" b="0" cap="none" baseline="0" noProof="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7" name="Bildplatzhalter 3"/>
          <p:cNvSpPr>
            <a:spLocks noGrp="1"/>
          </p:cNvSpPr>
          <p:nvPr>
            <p:ph type="pic" sz="quarter" idx="13" hasCustomPrompt="1"/>
          </p:nvPr>
        </p:nvSpPr>
        <p:spPr>
          <a:xfrm>
            <a:off x="6804025" y="4508475"/>
            <a:ext cx="1944688" cy="720725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Partner Logo 1</a:t>
            </a:r>
            <a:endParaRPr lang="de-DE" dirty="0"/>
          </a:p>
        </p:txBody>
      </p:sp>
      <p:sp>
        <p:nvSpPr>
          <p:cNvPr id="18" name="Bildplatzhalter 3"/>
          <p:cNvSpPr>
            <a:spLocks noGrp="1"/>
          </p:cNvSpPr>
          <p:nvPr>
            <p:ph type="pic" sz="quarter" idx="14" hasCustomPrompt="1"/>
          </p:nvPr>
        </p:nvSpPr>
        <p:spPr>
          <a:xfrm>
            <a:off x="6804248" y="3645024"/>
            <a:ext cx="1944688" cy="720725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Partner Logo 2</a:t>
            </a:r>
            <a:endParaRPr lang="de-DE" dirty="0"/>
          </a:p>
        </p:txBody>
      </p:sp>
      <p:pic>
        <p:nvPicPr>
          <p:cNvPr id="19" name="Picture 2" descr="\\wi1.uni-muenster.de\dfs\institut\ERCIS\10 Corporate Identity\10 Corporate Design &amp; Communication\10 Logos &amp; Grafiken &amp; Bilder\10 ERCIS-Logo\logo_schrift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338" y="445245"/>
            <a:ext cx="1892185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\\wi1.uni-muenster.de\dfs\institut\ERCIS\10 Corporate Identity\10 Corporate Design &amp; Communication\10 Logos &amp; Grafiken &amp; Bilder\30 WWU-Logo\WWU_Logo1_1c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37884"/>
            <a:ext cx="1874862" cy="40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feld 20"/>
          <p:cNvSpPr txBox="1"/>
          <p:nvPr userDrawn="1"/>
        </p:nvSpPr>
        <p:spPr>
          <a:xfrm>
            <a:off x="7524328" y="6101922"/>
            <a:ext cx="1224136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300"/>
              </a:spcAft>
            </a:pPr>
            <a:r>
              <a:rPr lang="de-DE" sz="1050" b="0" cap="none" baseline="0" dirty="0" smtClean="0">
                <a:solidFill>
                  <a:schemeClr val="bg1"/>
                </a:solidFill>
                <a:latin typeface="Trebuchet MS" pitchFamily="34" charset="0"/>
              </a:rPr>
              <a:t/>
            </a:r>
            <a:br>
              <a:rPr lang="de-DE" sz="1050" b="0" cap="none" baseline="0" dirty="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de-DE" sz="1100" b="0" cap="none" baseline="0" dirty="0" smtClean="0">
                <a:solidFill>
                  <a:schemeClr val="bg1"/>
                </a:solidFill>
                <a:latin typeface="Trebuchet MS" pitchFamily="34" charset="0"/>
              </a:rPr>
              <a:t>2016-02-04</a:t>
            </a:r>
          </a:p>
        </p:txBody>
      </p:sp>
      <p:sp>
        <p:nvSpPr>
          <p:cNvPr id="36" name="Textplatzhalt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467545" y="1484784"/>
            <a:ext cx="6264696" cy="865187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Add title</a:t>
            </a:r>
            <a:endParaRPr lang="en-US" noProof="0" dirty="0"/>
          </a:p>
        </p:txBody>
      </p:sp>
      <p:sp>
        <p:nvSpPr>
          <p:cNvPr id="37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467545" y="2348880"/>
            <a:ext cx="6264696" cy="504055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Add subtitle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Left) + Text (N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468313" y="476250"/>
            <a:ext cx="3959225" cy="5400675"/>
          </a:xfrm>
          <a:prstGeom prst="rect">
            <a:avLst/>
          </a:prstGeom>
        </p:spPr>
        <p:txBody>
          <a:bodyPr/>
          <a:lstStyle/>
          <a:p>
            <a:r>
              <a:rPr lang="en-US" noProof="0" dirty="0" smtClean="0"/>
              <a:t>Add picture by clicking symbol</a:t>
            </a:r>
            <a:endParaRPr lang="en-US" noProof="0" dirty="0"/>
          </a:p>
        </p:txBody>
      </p:sp>
      <p:sp>
        <p:nvSpPr>
          <p:cNvPr id="8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4644008" y="2348880"/>
            <a:ext cx="4121991" cy="352839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Wingdings" pitchFamily="2" charset="2"/>
              <a:buNone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  <p:sp>
        <p:nvSpPr>
          <p:cNvPr id="9" name="Textplatzhalt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4644008" y="1484784"/>
            <a:ext cx="4141792" cy="478800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0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4644008" y="1963584"/>
            <a:ext cx="4141792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ullets) + Image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6804248" y="1628800"/>
            <a:ext cx="1854956" cy="4248125"/>
          </a:xfrm>
          <a:prstGeom prst="rect">
            <a:avLst/>
          </a:prstGeom>
        </p:spPr>
        <p:txBody>
          <a:bodyPr/>
          <a:lstStyle/>
          <a:p>
            <a:r>
              <a:rPr lang="en-US" noProof="0" dirty="0" smtClean="0"/>
              <a:t>Add picture by clicking symbol</a:t>
            </a:r>
            <a:endParaRPr lang="en-US" noProof="0" dirty="0"/>
          </a:p>
        </p:txBody>
      </p:sp>
      <p:sp>
        <p:nvSpPr>
          <p:cNvPr id="9" name="Textplatzhalt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370800" y="573936"/>
            <a:ext cx="6508800" cy="478800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2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  <p:sp>
        <p:nvSpPr>
          <p:cNvPr id="6" name="Inhaltsplatzhalter 6"/>
          <p:cNvSpPr>
            <a:spLocks noGrp="1"/>
          </p:cNvSpPr>
          <p:nvPr>
            <p:ph sz="quarter" idx="17" hasCustomPrompt="1"/>
          </p:nvPr>
        </p:nvSpPr>
        <p:spPr>
          <a:xfrm>
            <a:off x="378001" y="1548000"/>
            <a:ext cx="6282232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183600" indent="-1836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449263" indent="-182563">
              <a:spcBef>
                <a:spcPts val="300"/>
              </a:spcBef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806450" indent="-182563">
              <a:spcBef>
                <a:spcPts val="300"/>
              </a:spcBef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989013" indent="0">
              <a:buFont typeface="Wingdings" pitchFamily="2" charset="2"/>
              <a:buNone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1"/>
            <a:endParaRPr lang="en-US" noProof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No Bullets) + Image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6804248" y="1628800"/>
            <a:ext cx="1854956" cy="4248125"/>
          </a:xfrm>
          <a:prstGeom prst="rect">
            <a:avLst/>
          </a:prstGeom>
        </p:spPr>
        <p:txBody>
          <a:bodyPr/>
          <a:lstStyle/>
          <a:p>
            <a:r>
              <a:rPr lang="en-US" noProof="0" dirty="0" smtClean="0"/>
              <a:t>Add picture by clicking symbol</a:t>
            </a:r>
            <a:endParaRPr lang="en-US" noProof="0" dirty="0"/>
          </a:p>
        </p:txBody>
      </p:sp>
      <p:sp>
        <p:nvSpPr>
          <p:cNvPr id="8" name="Textplatzhalt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370800" y="573936"/>
            <a:ext cx="6508800" cy="478800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2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  <p:sp>
        <p:nvSpPr>
          <p:cNvPr id="9" name="Inhaltsplatzhalter 6"/>
          <p:cNvSpPr>
            <a:spLocks noGrp="1"/>
          </p:cNvSpPr>
          <p:nvPr>
            <p:ph sz="quarter" idx="17" hasCustomPrompt="1"/>
          </p:nvPr>
        </p:nvSpPr>
        <p:spPr>
          <a:xfrm>
            <a:off x="378001" y="1548000"/>
            <a:ext cx="6282232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Wingdings" pitchFamily="2" charset="2"/>
              <a:buNone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449263" indent="-182563"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806450" indent="-182563"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989013" indent="0">
              <a:buFont typeface="Wingdings" pitchFamily="2" charset="2"/>
              <a:buNone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Inhaltsplatzhalter 12"/>
          <p:cNvSpPr>
            <a:spLocks noGrp="1"/>
          </p:cNvSpPr>
          <p:nvPr>
            <p:ph sz="quarter" idx="11" hasCustomPrompt="1"/>
          </p:nvPr>
        </p:nvSpPr>
        <p:spPr>
          <a:xfrm>
            <a:off x="395536" y="1772816"/>
            <a:ext cx="6552728" cy="3312368"/>
          </a:xfrm>
          <a:prstGeom prst="rect">
            <a:avLst/>
          </a:prstGeom>
        </p:spPr>
        <p:txBody>
          <a:bodyPr/>
          <a:lstStyle>
            <a:lvl1pPr marL="0">
              <a:spcAft>
                <a:spcPts val="600"/>
              </a:spcAft>
              <a:defRPr sz="25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Click to add text or Image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95536" y="5157192"/>
            <a:ext cx="6551613" cy="792162"/>
          </a:xfrm>
          <a:prstGeom prst="rect">
            <a:avLst/>
          </a:prstGeom>
        </p:spPr>
        <p:txBody>
          <a:bodyPr/>
          <a:lstStyle>
            <a:lvl1pPr marL="182563" marR="0" indent="-1825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 lang="en-US" sz="1300" b="0" kern="1200" cap="all" spc="0" baseline="0" noProof="0" dirty="0" smtClean="0">
                <a:solidFill>
                  <a:schemeClr val="bg1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marL="182563" marR="0" lvl="0" indent="-1825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/>
              <a:t>Click to add contact Details</a:t>
            </a:r>
          </a:p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378000" y="1548000"/>
            <a:ext cx="8353425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183600" indent="-1836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449263" indent="-182563">
              <a:spcBef>
                <a:spcPts val="300"/>
              </a:spcBef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806450" indent="-182563">
              <a:spcBef>
                <a:spcPts val="300"/>
              </a:spcBef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1163638" indent="-174625">
              <a:buFont typeface="Wingdings" pitchFamily="2" charset="2"/>
              <a:buChar char="§"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  <p:sp>
        <p:nvSpPr>
          <p:cNvPr id="11" name="Textplatzhalt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370800" y="573936"/>
            <a:ext cx="6508800" cy="478800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2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(N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378000" y="1548000"/>
            <a:ext cx="8353425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Wingdings" pitchFamily="2" charset="2"/>
              <a:buNone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  <p:sp>
        <p:nvSpPr>
          <p:cNvPr id="9" name="Textplatzhalt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370800" y="573936"/>
            <a:ext cx="6508800" cy="478800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0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(No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370800" y="573936"/>
            <a:ext cx="6508800" cy="478800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0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  <p:sp>
        <p:nvSpPr>
          <p:cNvPr id="6" name="Rechteck 5"/>
          <p:cNvSpPr/>
          <p:nvPr userDrawn="1"/>
        </p:nvSpPr>
        <p:spPr>
          <a:xfrm>
            <a:off x="7020272" y="404664"/>
            <a:ext cx="1728192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378000" y="1548000"/>
            <a:ext cx="8353425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183600" indent="-1836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609600" indent="-342900">
              <a:spcBef>
                <a:spcPts val="300"/>
              </a:spcBef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806450" indent="-182563">
              <a:spcBef>
                <a:spcPts val="300"/>
              </a:spcBef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989013" indent="0">
              <a:buFont typeface="Wingdings" pitchFamily="2" charset="2"/>
              <a:buNone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944646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(No Title, No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7020272" y="404664"/>
            <a:ext cx="1728192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378000" y="188640"/>
            <a:ext cx="8370464" cy="5678947"/>
          </a:xfrm>
          <a:prstGeom prst="rect">
            <a:avLst/>
          </a:prstGeom>
        </p:spPr>
        <p:txBody>
          <a:bodyPr>
            <a:normAutofit/>
          </a:bodyPr>
          <a:lstStyle>
            <a:lvl1pPr marL="183600" indent="-1836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609600" indent="-342900">
              <a:spcBef>
                <a:spcPts val="300"/>
              </a:spcBef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966787" indent="-342900">
              <a:spcBef>
                <a:spcPts val="300"/>
              </a:spcBef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989013" indent="0">
              <a:buFont typeface="Wingdings" pitchFamily="2" charset="2"/>
              <a:buNone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918256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3" hasCustomPrompt="1"/>
          </p:nvPr>
        </p:nvSpPr>
        <p:spPr>
          <a:xfrm>
            <a:off x="366714" y="1556793"/>
            <a:ext cx="8309742" cy="28083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Picture (optional)</a:t>
            </a:r>
            <a:endParaRPr lang="de-DE" dirty="0"/>
          </a:p>
        </p:txBody>
      </p:sp>
      <p:sp>
        <p:nvSpPr>
          <p:cNvPr id="5" name="Textplatzhalt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367456" y="4462368"/>
            <a:ext cx="8309000" cy="478800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ADD title</a:t>
            </a:r>
            <a:endParaRPr lang="en-US" noProof="0" dirty="0"/>
          </a:p>
        </p:txBody>
      </p:sp>
      <p:sp>
        <p:nvSpPr>
          <p:cNvPr id="6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67456" y="4941168"/>
            <a:ext cx="83090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ADD subtitle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4411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70800" y="573936"/>
            <a:ext cx="6508800" cy="478800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3" name="Textplatzhalter 35"/>
          <p:cNvSpPr>
            <a:spLocks noGrp="1"/>
          </p:cNvSpPr>
          <p:nvPr>
            <p:ph type="body" sz="quarter" idx="17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  <p:sp>
        <p:nvSpPr>
          <p:cNvPr id="6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378000" y="1556792"/>
            <a:ext cx="4121992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183600" indent="-1836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609600" indent="-342900">
              <a:spcBef>
                <a:spcPts val="300"/>
              </a:spcBef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806450" indent="-182563">
              <a:spcBef>
                <a:spcPts val="300"/>
              </a:spcBef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1163638" indent="-174625">
              <a:buFont typeface="Wingdings" pitchFamily="2" charset="2"/>
              <a:buChar char="§"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quarter" idx="18" hasCustomPrompt="1"/>
          </p:nvPr>
        </p:nvSpPr>
        <p:spPr>
          <a:xfrm>
            <a:off x="4626472" y="1556792"/>
            <a:ext cx="4121992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183600" indent="-1836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449263" indent="-182563">
              <a:spcBef>
                <a:spcPts val="300"/>
              </a:spcBef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806450" indent="-182563">
              <a:spcBef>
                <a:spcPts val="300"/>
              </a:spcBef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1163638" indent="-174625">
              <a:buFont typeface="Wingdings" pitchFamily="2" charset="2"/>
              <a:buChar char="§"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N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378001" y="1556792"/>
            <a:ext cx="4121991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Wingdings" pitchFamily="2" charset="2"/>
              <a:buNone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  <p:sp>
        <p:nvSpPr>
          <p:cNvPr id="8" name="Inhaltsplatzhalter 6"/>
          <p:cNvSpPr>
            <a:spLocks noGrp="1"/>
          </p:cNvSpPr>
          <p:nvPr>
            <p:ph sz="quarter" idx="15" hasCustomPrompt="1"/>
          </p:nvPr>
        </p:nvSpPr>
        <p:spPr>
          <a:xfrm>
            <a:off x="4626473" y="1556792"/>
            <a:ext cx="4121991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Wingdings" pitchFamily="2" charset="2"/>
              <a:buNone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  <p:sp>
        <p:nvSpPr>
          <p:cNvPr id="12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70800" y="573936"/>
            <a:ext cx="6508800" cy="478800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3" name="Textplatzhalter 35"/>
          <p:cNvSpPr>
            <a:spLocks noGrp="1"/>
          </p:cNvSpPr>
          <p:nvPr>
            <p:ph type="body" sz="quarter" idx="17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Left) + Text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468313" y="476250"/>
            <a:ext cx="3959225" cy="5400675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noProof="0" dirty="0" smtClean="0"/>
              <a:t>Add picture by clicking symbol</a:t>
            </a:r>
            <a:endParaRPr lang="en-US" noProof="0" dirty="0"/>
          </a:p>
        </p:txBody>
      </p:sp>
      <p:sp>
        <p:nvSpPr>
          <p:cNvPr id="9" name="Textplatzhalt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4644008" y="1484784"/>
            <a:ext cx="4141792" cy="478800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0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4644008" y="1963584"/>
            <a:ext cx="4141792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  <p:sp>
        <p:nvSpPr>
          <p:cNvPr id="8" name="Inhaltsplatzhalter 6"/>
          <p:cNvSpPr>
            <a:spLocks noGrp="1"/>
          </p:cNvSpPr>
          <p:nvPr>
            <p:ph sz="quarter" idx="18" hasCustomPrompt="1"/>
          </p:nvPr>
        </p:nvSpPr>
        <p:spPr>
          <a:xfrm>
            <a:off x="4644008" y="2348880"/>
            <a:ext cx="4121992" cy="3527499"/>
          </a:xfrm>
          <a:prstGeom prst="rect">
            <a:avLst/>
          </a:prstGeom>
        </p:spPr>
        <p:txBody>
          <a:bodyPr>
            <a:normAutofit/>
          </a:bodyPr>
          <a:lstStyle>
            <a:lvl1pPr marL="183600" indent="-1836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449263" indent="-182563">
              <a:spcBef>
                <a:spcPts val="300"/>
              </a:spcBef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806450" indent="-182563">
              <a:spcBef>
                <a:spcPts val="300"/>
              </a:spcBef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989013" indent="0">
              <a:buFont typeface="Wingdings" pitchFamily="2" charset="2"/>
              <a:buNone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0" y="6084095"/>
            <a:ext cx="8793956" cy="466724"/>
          </a:xfrm>
          <a:prstGeom prst="rect">
            <a:avLst/>
          </a:prstGeom>
          <a:solidFill>
            <a:srgbClr val="852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378692" y="6101922"/>
            <a:ext cx="4121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100" b="0" cap="none" baseline="0" noProof="0" dirty="0" err="1" smtClean="0">
                <a:solidFill>
                  <a:schemeClr val="bg1"/>
                </a:solidFill>
                <a:latin typeface="Trebuchet MS" pitchFamily="34" charset="0"/>
              </a:rPr>
              <a:t>Flacco</a:t>
            </a:r>
            <a:r>
              <a:rPr lang="en-US" sz="1100" b="0" cap="none" baseline="0" noProof="0" dirty="0" smtClean="0">
                <a:solidFill>
                  <a:schemeClr val="bg1"/>
                </a:solidFill>
                <a:latin typeface="Trebuchet MS" pitchFamily="34" charset="0"/>
              </a:rPr>
              <a:t> – Expensive Features</a:t>
            </a:r>
            <a:br>
              <a:rPr lang="en-US" sz="1100" b="0" cap="none" baseline="0" noProof="0" dirty="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en-US" sz="1100" b="0" cap="none" baseline="0" noProof="0" dirty="0" smtClean="0">
                <a:solidFill>
                  <a:schemeClr val="bg1"/>
                </a:solidFill>
                <a:latin typeface="Trebuchet MS" pitchFamily="34" charset="0"/>
              </a:rPr>
              <a:t>Group 03</a:t>
            </a:r>
            <a:endParaRPr lang="en-US" sz="1100" b="0" cap="none" baseline="0" noProof="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524328" y="6101922"/>
            <a:ext cx="12241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300"/>
              </a:spcAft>
            </a:pPr>
            <a:fld id="{A9063EE5-D4E8-4F75-A77C-D3AC67F05250}" type="slidenum">
              <a:rPr lang="de-DE" sz="1100" b="0" cap="none" baseline="0" smtClean="0">
                <a:solidFill>
                  <a:schemeClr val="bg1"/>
                </a:solidFill>
                <a:latin typeface="Trebuchet MS" pitchFamily="34" charset="0"/>
              </a:rPr>
              <a:pPr algn="r">
                <a:spcAft>
                  <a:spcPts val="300"/>
                </a:spcAft>
              </a:pPr>
              <a:t>‹#›</a:t>
            </a:fld>
            <a:r>
              <a:rPr lang="de-DE" sz="1100" b="0" cap="none" baseline="0" dirty="0" smtClean="0">
                <a:solidFill>
                  <a:schemeClr val="bg1"/>
                </a:solidFill>
                <a:latin typeface="Trebuchet MS" pitchFamily="34" charset="0"/>
              </a:rPr>
              <a:t/>
            </a:r>
            <a:br>
              <a:rPr lang="de-DE" sz="1100" b="0" cap="none" baseline="0" dirty="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de-DE" sz="1100" b="0" cap="none" baseline="0" dirty="0" smtClean="0">
                <a:solidFill>
                  <a:schemeClr val="bg1"/>
                </a:solidFill>
                <a:latin typeface="Trebuchet MS" pitchFamily="34" charset="0"/>
              </a:rPr>
              <a:t>2016-02-04</a:t>
            </a:r>
          </a:p>
        </p:txBody>
      </p:sp>
      <p:pic>
        <p:nvPicPr>
          <p:cNvPr id="16" name="Picture 2" descr="\\wi1.uni-muenster.de\dfs\institut\ERCIS\10 Corporate Identity\10 Corporate Design &amp; Communication\10 Logos &amp; Grafiken &amp; Bilder\10 ERCIS-Logo\ERCIS_logo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448" y="440382"/>
            <a:ext cx="1574224" cy="95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64" r:id="rId4"/>
    <p:sldLayoutId id="2147483663" r:id="rId5"/>
    <p:sldLayoutId id="2147483662" r:id="rId6"/>
    <p:sldLayoutId id="2147483658" r:id="rId7"/>
    <p:sldLayoutId id="2147483653" r:id="rId8"/>
    <p:sldLayoutId id="2147483652" r:id="rId9"/>
    <p:sldLayoutId id="2147483657" r:id="rId10"/>
    <p:sldLayoutId id="2147483659" r:id="rId11"/>
    <p:sldLayoutId id="2147483654" r:id="rId12"/>
    <p:sldLayoutId id="2147483660" r:id="rId13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2800" b="1" kern="1200" cap="all" baseline="0">
          <a:solidFill>
            <a:srgbClr val="852339"/>
          </a:solidFill>
          <a:latin typeface="Trebuchet MS" pitchFamily="34" charset="0"/>
          <a:ea typeface="+mj-ea"/>
          <a:cs typeface="Arial" pitchFamily="34" charset="0"/>
        </a:defRPr>
      </a:lvl1pPr>
    </p:titleStyle>
    <p:bodyStyle>
      <a:lvl1pPr marL="182563" indent="-182563" algn="l" defTabSz="914400" rtl="0" eaLnBrk="1" latinLnBrk="0" hangingPunct="1">
        <a:spcBef>
          <a:spcPts val="0"/>
        </a:spcBef>
        <a:spcAft>
          <a:spcPts val="300"/>
        </a:spcAft>
        <a:buFontTx/>
        <a:buNone/>
        <a:defRPr sz="1300" b="0" kern="1200" spc="0" baseline="0">
          <a:solidFill>
            <a:srgbClr val="5F5F5F"/>
          </a:solidFill>
          <a:latin typeface="Trebuchet MS" pitchFamily="34" charset="0"/>
          <a:ea typeface="+mn-ea"/>
          <a:cs typeface="Arial" pitchFamily="34" charset="0"/>
        </a:defRPr>
      </a:lvl1pPr>
      <a:lvl2pPr marL="449263" indent="-182563" algn="l" defTabSz="914400" rtl="0" eaLnBrk="1" latinLnBrk="0" hangingPunct="1">
        <a:spcBef>
          <a:spcPct val="20000"/>
        </a:spcBef>
        <a:buFontTx/>
        <a:buBlip>
          <a:blip r:embed="rId16"/>
        </a:buBlip>
        <a:defRPr sz="20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806450" indent="-182563" algn="l" defTabSz="914400" rtl="0" eaLnBrk="1" latinLnBrk="0" hangingPunct="1">
        <a:spcBef>
          <a:spcPct val="20000"/>
        </a:spcBef>
        <a:buFontTx/>
        <a:buBlip>
          <a:blip r:embed="rId16"/>
        </a:buBlip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163638" indent="-174625" algn="l" defTabSz="914400" rtl="0" eaLnBrk="1" latinLnBrk="0" hangingPunct="1">
        <a:spcBef>
          <a:spcPct val="20000"/>
        </a:spcBef>
        <a:buFontTx/>
        <a:buBlip>
          <a:blip r:embed="rId16"/>
        </a:buBlip>
        <a:defRPr sz="20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6"/>
        </a:buBlip>
        <a:defRPr sz="22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8" name="Textplatzhalt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 smtClean="0"/>
              <a:t>Flacco</a:t>
            </a:r>
            <a:r>
              <a:rPr lang="en-US" dirty="0" smtClean="0"/>
              <a:t> – Expensive Features</a:t>
            </a: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Data Analytics 1 – Case Study</a:t>
            </a:r>
            <a:br>
              <a:rPr lang="en-US" dirty="0" smtClean="0"/>
            </a:br>
            <a:r>
              <a:rPr lang="en-US" dirty="0" smtClean="0"/>
              <a:t>Group </a:t>
            </a:r>
            <a:r>
              <a:rPr lang="en-US" dirty="0" smtClean="0"/>
              <a:t>03   </a:t>
            </a:r>
            <a:endParaRPr lang="en-US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4729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 smtClean="0"/>
              <a:t>VIsualization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smtClean="0"/>
              <a:t>Scatterplots</a:t>
            </a:r>
            <a:r>
              <a:rPr lang="en-US" dirty="0"/>
              <a:t> </a:t>
            </a:r>
            <a:r>
              <a:rPr lang="en-US" dirty="0" smtClean="0"/>
              <a:t>of </a:t>
            </a:r>
            <a:r>
              <a:rPr lang="en-US" dirty="0" err="1" smtClean="0"/>
              <a:t>cm_angle</a:t>
            </a:r>
            <a:r>
              <a:rPr lang="en-US" dirty="0" smtClean="0"/>
              <a:t> with block metadata</a:t>
            </a:r>
            <a:endParaRPr lang="de-DE" dirty="0"/>
          </a:p>
        </p:txBody>
      </p:sp>
      <p:sp>
        <p:nvSpPr>
          <p:cNvPr id="10" name="Inhaltsplatzhalter 1"/>
          <p:cNvSpPr txBox="1">
            <a:spLocks/>
          </p:cNvSpPr>
          <p:nvPr/>
        </p:nvSpPr>
        <p:spPr>
          <a:xfrm>
            <a:off x="395536" y="5241524"/>
            <a:ext cx="7920880" cy="707756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defRPr/>
            </a:pPr>
            <a:r>
              <a:rPr lang="en-US" sz="1400" b="1" dirty="0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 Block metadata influence on </a:t>
            </a:r>
            <a:r>
              <a:rPr lang="en-US" sz="1400" b="1" dirty="0" err="1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CM_angle</a:t>
            </a:r>
            <a:r>
              <a:rPr lang="en-US" sz="1400" b="1" dirty="0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 features</a:t>
            </a:r>
            <a:endParaRPr lang="de-DE" sz="1400" b="1" dirty="0">
              <a:solidFill>
                <a:schemeClr val="accent1"/>
              </a:solidFill>
              <a:latin typeface="Trebuchet MS" pitchFamily="34" charset="0"/>
              <a:cs typeface="Arial" pitchFamily="34" charset="0"/>
            </a:endParaRPr>
          </a:p>
          <a:p>
            <a:pPr marL="222250" lvl="1" indent="-8255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 </a:t>
            </a:r>
            <a:r>
              <a:rPr kumimoji="0" lang="de-DE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Discovered</a:t>
            </a:r>
            <a:r>
              <a:rPr kumimoji="0" lang="de-DE" sz="14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 </a:t>
            </a:r>
            <a:r>
              <a:rPr kumimoji="0" lang="de-DE" sz="14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particular</a:t>
            </a:r>
            <a:r>
              <a:rPr kumimoji="0" lang="de-DE" sz="14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 </a:t>
            </a:r>
            <a:r>
              <a:rPr kumimoji="0" lang="de-DE" sz="14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pattern</a:t>
            </a:r>
            <a:r>
              <a:rPr lang="de-DE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s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with</a:t>
            </a:r>
            <a:r>
              <a:rPr lang="de-DE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block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metadata</a:t>
            </a:r>
            <a:endParaRPr lang="de-DE" sz="1400" dirty="0">
              <a:solidFill>
                <a:srgbClr val="5F5F5F"/>
              </a:solidFill>
              <a:latin typeface="Trebuchet MS" pitchFamily="34" charset="0"/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1431945"/>
            <a:ext cx="6217424" cy="379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8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 smtClean="0"/>
              <a:t>VIsualization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Other findings within feature-group</a:t>
            </a:r>
            <a:endParaRPr lang="de-DE" dirty="0"/>
          </a:p>
        </p:txBody>
      </p:sp>
      <p:sp>
        <p:nvSpPr>
          <p:cNvPr id="10" name="Inhaltsplatzhalter 1"/>
          <p:cNvSpPr txBox="1">
            <a:spLocks/>
          </p:cNvSpPr>
          <p:nvPr/>
        </p:nvSpPr>
        <p:spPr>
          <a:xfrm>
            <a:off x="395536" y="4941168"/>
            <a:ext cx="7920880" cy="1008112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defRPr/>
            </a:pPr>
            <a:r>
              <a:rPr lang="en-US" sz="1400" b="1" dirty="0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 Correlation between functions and metadata</a:t>
            </a:r>
            <a:endParaRPr lang="de-DE" sz="1400" b="1" dirty="0">
              <a:solidFill>
                <a:schemeClr val="accent1"/>
              </a:solidFill>
              <a:latin typeface="Trebuchet MS" pitchFamily="34" charset="0"/>
              <a:cs typeface="Arial" pitchFamily="34" charset="0"/>
            </a:endParaRPr>
          </a:p>
          <a:p>
            <a:pPr marL="222250" lvl="1" indent="-8255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 </a:t>
            </a:r>
            <a:r>
              <a:rPr kumimoji="0" lang="de-DE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Increasing</a:t>
            </a:r>
            <a:r>
              <a:rPr kumimoji="0" lang="de-DE" sz="14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 </a:t>
            </a:r>
            <a:r>
              <a:rPr kumimoji="0" lang="de-DE" sz="14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the</a:t>
            </a:r>
            <a:r>
              <a:rPr kumimoji="0" lang="de-DE" sz="14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 </a:t>
            </a:r>
            <a:r>
              <a:rPr kumimoji="0" lang="de-DE" sz="14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number</a:t>
            </a:r>
            <a:r>
              <a:rPr kumimoji="0" lang="de-DE" sz="14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 </a:t>
            </a:r>
            <a:r>
              <a:rPr kumimoji="0" lang="de-DE" sz="14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of</a:t>
            </a:r>
            <a:r>
              <a:rPr kumimoji="0" lang="de-DE" sz="14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 </a:t>
            </a:r>
            <a:r>
              <a:rPr kumimoji="0" lang="de-DE" sz="14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blocks</a:t>
            </a:r>
            <a:r>
              <a:rPr kumimoji="0" lang="de-DE" sz="14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 </a:t>
            </a:r>
            <a:r>
              <a:rPr kumimoji="0" lang="de-DE" sz="14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lead</a:t>
            </a:r>
            <a:r>
              <a:rPr kumimoji="0" lang="de-DE" sz="14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 </a:t>
            </a:r>
            <a:r>
              <a:rPr kumimoji="0" lang="de-DE" sz="14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to</a:t>
            </a:r>
            <a:r>
              <a:rPr kumimoji="0" lang="de-DE" sz="14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 </a:t>
            </a:r>
            <a:r>
              <a:rPr kumimoji="0" lang="de-DE" sz="14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increase</a:t>
            </a:r>
            <a:r>
              <a:rPr lang="de-DE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the</a:t>
            </a:r>
            <a:r>
              <a:rPr lang="de-DE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cost</a:t>
            </a:r>
            <a:r>
              <a:rPr lang="de-DE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of</a:t>
            </a:r>
            <a:r>
              <a:rPr lang="de-DE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CM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functions</a:t>
            </a:r>
            <a:endParaRPr lang="de-DE" sz="1400" dirty="0" smtClean="0">
              <a:solidFill>
                <a:srgbClr val="5F5F5F"/>
              </a:solidFill>
              <a:latin typeface="Trebuchet MS" pitchFamily="34" charset="0"/>
              <a:cs typeface="Arial" pitchFamily="34" charset="0"/>
            </a:endParaRPr>
          </a:p>
          <a:p>
            <a:pPr marL="222250" lvl="1" indent="-8255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de-DE" sz="1400" dirty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en-US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the cost of ELA functions are increased with the number of peak</a:t>
            </a:r>
            <a:endParaRPr lang="de-DE" sz="1400" dirty="0" smtClean="0">
              <a:solidFill>
                <a:srgbClr val="5F5F5F"/>
              </a:solidFill>
              <a:latin typeface="Trebuchet MS" pitchFamily="34" charset="0"/>
              <a:cs typeface="Arial" pitchFamily="34" charset="0"/>
            </a:endParaRPr>
          </a:p>
          <a:p>
            <a:pPr marL="222250" lvl="1" indent="-82550">
              <a:spcBef>
                <a:spcPts val="600"/>
              </a:spcBef>
              <a:buFont typeface="Wingdings" pitchFamily="2" charset="2"/>
              <a:buChar char="§"/>
              <a:defRPr/>
            </a:pPr>
            <a:endParaRPr lang="de-DE" sz="1400" dirty="0">
              <a:solidFill>
                <a:srgbClr val="5F5F5F"/>
              </a:solidFill>
              <a:latin typeface="Trebuchet MS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00" y="1891376"/>
            <a:ext cx="4057184" cy="29424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2" y="1891376"/>
            <a:ext cx="4104456" cy="29424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59632" y="1546920"/>
            <a:ext cx="2170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</a:t>
            </a:r>
            <a:r>
              <a:rPr lang="en-US" sz="1400" dirty="0"/>
              <a:t>M</a:t>
            </a:r>
            <a:r>
              <a:rPr lang="en-US" sz="1400" dirty="0" smtClean="0"/>
              <a:t> functions with blocks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5475115" y="1546920"/>
            <a:ext cx="2103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ELA functions with peak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0246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 smtClean="0"/>
              <a:t>VIsualization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Scatterplots and </a:t>
            </a:r>
            <a:r>
              <a:rPr lang="en-US" dirty="0" err="1" smtClean="0"/>
              <a:t>ggheatmap</a:t>
            </a:r>
            <a:r>
              <a:rPr lang="en-US" dirty="0" smtClean="0"/>
              <a:t> between each group</a:t>
            </a:r>
            <a:endParaRPr lang="de-DE" dirty="0"/>
          </a:p>
        </p:txBody>
      </p:sp>
      <p:sp>
        <p:nvSpPr>
          <p:cNvPr id="10" name="Inhaltsplatzhalter 1"/>
          <p:cNvSpPr txBox="1">
            <a:spLocks/>
          </p:cNvSpPr>
          <p:nvPr/>
        </p:nvSpPr>
        <p:spPr>
          <a:xfrm>
            <a:off x="395536" y="4941168"/>
            <a:ext cx="7920880" cy="1008112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defRPr/>
            </a:pPr>
            <a:r>
              <a:rPr lang="en-US" sz="1400" b="1" dirty="0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 Principal component analysis is used</a:t>
            </a:r>
            <a:endParaRPr lang="de-DE" sz="1400" b="1" dirty="0">
              <a:solidFill>
                <a:schemeClr val="accent1"/>
              </a:solidFill>
              <a:latin typeface="Trebuchet MS" pitchFamily="34" charset="0"/>
              <a:cs typeface="Arial" pitchFamily="34" charset="0"/>
            </a:endParaRPr>
          </a:p>
          <a:p>
            <a:pPr marL="222250" lvl="1" indent="-8255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 First</a:t>
            </a:r>
            <a:r>
              <a:rPr kumimoji="0" lang="de-DE" sz="14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 PCs </a:t>
            </a:r>
            <a:r>
              <a:rPr kumimoji="0" lang="de-DE" sz="14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are</a:t>
            </a:r>
            <a:r>
              <a:rPr kumimoji="0" lang="de-DE" sz="14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 </a:t>
            </a:r>
            <a:r>
              <a:rPr kumimoji="0" lang="de-DE" sz="14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included</a:t>
            </a:r>
            <a:r>
              <a:rPr kumimoji="0" lang="de-DE" sz="14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 </a:t>
            </a:r>
            <a:r>
              <a:rPr kumimoji="0" lang="de-DE" sz="14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to</a:t>
            </a:r>
            <a:r>
              <a:rPr kumimoji="0" lang="de-DE" sz="14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 </a:t>
            </a:r>
            <a:r>
              <a:rPr kumimoji="0" lang="de-DE" sz="14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cover</a:t>
            </a:r>
            <a:r>
              <a:rPr kumimoji="0" lang="de-DE" sz="14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 </a:t>
            </a:r>
            <a:r>
              <a:rPr kumimoji="0" lang="de-DE" sz="14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as</a:t>
            </a:r>
            <a:r>
              <a:rPr kumimoji="0" lang="de-DE" sz="14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 </a:t>
            </a:r>
            <a:r>
              <a:rPr kumimoji="0" lang="de-DE" sz="14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many</a:t>
            </a:r>
            <a:r>
              <a:rPr kumimoji="0" lang="de-DE" sz="14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 variables </a:t>
            </a:r>
            <a:r>
              <a:rPr kumimoji="0" lang="de-DE" sz="14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as</a:t>
            </a:r>
            <a:r>
              <a:rPr kumimoji="0" lang="de-DE" sz="14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 </a:t>
            </a:r>
            <a:r>
              <a:rPr kumimoji="0" lang="de-DE" sz="14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possible</a:t>
            </a:r>
            <a:r>
              <a:rPr kumimoji="0" lang="de-DE" sz="14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 in </a:t>
            </a:r>
            <a:r>
              <a:rPr kumimoji="0" lang="de-DE" sz="14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one</a:t>
            </a:r>
            <a:r>
              <a:rPr kumimoji="0" lang="de-DE" sz="14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 </a:t>
            </a:r>
            <a:r>
              <a:rPr kumimoji="0" lang="de-DE" sz="14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column</a:t>
            </a:r>
            <a:endParaRPr kumimoji="0" lang="de-DE" sz="1400" b="0" i="0" u="none" strike="noStrike" kern="1200" cap="none" spc="0" normalizeH="0" noProof="0" dirty="0" smtClean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Trebuchet MS" pitchFamily="34" charset="0"/>
              <a:cs typeface="Arial" pitchFamily="34" charset="0"/>
            </a:endParaRPr>
          </a:p>
          <a:p>
            <a:pPr indent="11113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1400" b="1" dirty="0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 there are correlation between topology and both </a:t>
            </a:r>
            <a:r>
              <a:rPr lang="en-US" sz="1400" b="1" dirty="0" err="1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cm_angle</a:t>
            </a:r>
            <a:r>
              <a:rPr lang="en-US" sz="1400" b="1" dirty="0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(+) and </a:t>
            </a:r>
            <a:r>
              <a:rPr lang="en-US" sz="1400" b="1" dirty="0" err="1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ela_local</a:t>
            </a:r>
            <a:r>
              <a:rPr lang="en-US" sz="1400" b="1" dirty="0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(-)</a:t>
            </a:r>
            <a:endParaRPr lang="de-DE" sz="1400" b="1" dirty="0">
              <a:solidFill>
                <a:schemeClr val="accent1"/>
              </a:solidFill>
              <a:latin typeface="Trebuchet MS" pitchFamily="34" charset="0"/>
              <a:cs typeface="Arial" pitchFamily="34" charset="0"/>
            </a:endParaRPr>
          </a:p>
          <a:p>
            <a:pPr indent="-317500">
              <a:spcBef>
                <a:spcPts val="600"/>
              </a:spcBef>
              <a:buFont typeface="Wingdings" pitchFamily="2" charset="2"/>
              <a:buChar char="§"/>
              <a:defRPr/>
            </a:pPr>
            <a:endParaRPr lang="de-DE" sz="1400" dirty="0">
              <a:solidFill>
                <a:srgbClr val="5F5F5F"/>
              </a:solidFill>
              <a:latin typeface="Trebuchet MS" pitchFamily="34" charset="0"/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00" y="1321627"/>
            <a:ext cx="4993288" cy="35311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161" y="1504265"/>
            <a:ext cx="3312295" cy="334852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87623" y="1531536"/>
            <a:ext cx="618027" cy="401436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72000" y="1531536"/>
            <a:ext cx="618027" cy="401436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51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Thank you for your attention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Yongsun park (425844)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58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4" y="1575992"/>
            <a:ext cx="8309742" cy="2769914"/>
          </a:xfrm>
        </p:spPr>
      </p:pic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 smtClean="0"/>
              <a:t>Visualization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2627784" y="5862464"/>
            <a:ext cx="619268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900" dirty="0" smtClean="0">
                <a:solidFill>
                  <a:schemeClr val="bg1">
                    <a:lumMod val="50000"/>
                  </a:schemeClr>
                </a:solidFill>
              </a:rPr>
              <a:t>Image: </a:t>
            </a:r>
            <a:r>
              <a:rPr lang="de-DE" sz="9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de-DE" sz="900" dirty="0" err="1">
                <a:solidFill>
                  <a:schemeClr val="bg1">
                    <a:lumMod val="50000"/>
                  </a:schemeClr>
                </a:solidFill>
              </a:rPr>
              <a:t>www.salesscreen.com</a:t>
            </a:r>
            <a:r>
              <a:rPr lang="de-DE" sz="9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900" dirty="0" err="1">
                <a:solidFill>
                  <a:schemeClr val="bg1">
                    <a:lumMod val="50000"/>
                  </a:schemeClr>
                </a:solidFill>
              </a:rPr>
              <a:t>theartofsales</a:t>
            </a:r>
            <a:r>
              <a:rPr lang="de-DE" sz="9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900" dirty="0" err="1">
                <a:solidFill>
                  <a:schemeClr val="bg1">
                    <a:lumMod val="50000"/>
                  </a:schemeClr>
                </a:solidFill>
              </a:rPr>
              <a:t>data-visualization</a:t>
            </a:r>
            <a:r>
              <a:rPr lang="de-DE" sz="900" dirty="0">
                <a:solidFill>
                  <a:schemeClr val="bg1">
                    <a:lumMod val="50000"/>
                  </a:schemeClr>
                </a:solidFill>
              </a:rPr>
              <a:t>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 smtClean="0"/>
              <a:t>VIsualization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smtClean="0"/>
              <a:t>Scatterplots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cm_angle</a:t>
            </a:r>
            <a:r>
              <a:rPr lang="de-DE" dirty="0" smtClean="0"/>
              <a:t> </a:t>
            </a:r>
            <a:r>
              <a:rPr lang="de-DE" dirty="0" err="1" smtClean="0"/>
              <a:t>features</a:t>
            </a:r>
            <a:endParaRPr lang="de-DE" dirty="0"/>
          </a:p>
        </p:txBody>
      </p:sp>
      <p:sp>
        <p:nvSpPr>
          <p:cNvPr id="10" name="Inhaltsplatzhalter 1"/>
          <p:cNvSpPr txBox="1">
            <a:spLocks/>
          </p:cNvSpPr>
          <p:nvPr/>
        </p:nvSpPr>
        <p:spPr>
          <a:xfrm>
            <a:off x="5900028" y="1772816"/>
            <a:ext cx="2992452" cy="3084020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defRPr/>
            </a:pPr>
            <a:r>
              <a:rPr lang="de-DE" sz="1400" b="1" dirty="0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 The </a:t>
            </a:r>
            <a:r>
              <a:rPr lang="de-DE" sz="1400" b="1" dirty="0" err="1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highest</a:t>
            </a:r>
            <a:r>
              <a:rPr lang="de-DE" sz="1400" b="1" dirty="0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b="1" dirty="0" err="1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correlation</a:t>
            </a:r>
            <a:endParaRPr lang="de-DE" sz="1400" b="1" dirty="0">
              <a:solidFill>
                <a:schemeClr val="accent1"/>
              </a:solidFill>
              <a:latin typeface="Trebuchet MS" pitchFamily="34" charset="0"/>
              <a:cs typeface="Arial" pitchFamily="34" charset="0"/>
            </a:endParaRPr>
          </a:p>
          <a:p>
            <a:pPr marL="222250" lvl="1" indent="-8255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 </a:t>
            </a:r>
            <a:r>
              <a:rPr kumimoji="0" lang="de-DE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dist_ctr</a:t>
            </a:r>
            <a:r>
              <a:rPr lang="de-DE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2best.mean &lt;&gt; dist_ctr2wort.mean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de-DE" sz="1400" b="1" dirty="0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b="1" dirty="0" err="1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Correlation</a:t>
            </a:r>
            <a:r>
              <a:rPr lang="de-DE" sz="1400" b="1" dirty="0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b="1" dirty="0" err="1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between</a:t>
            </a:r>
            <a:r>
              <a:rPr lang="de-DE" sz="1400" b="1" dirty="0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b="1" dirty="0" err="1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costs.runtime</a:t>
            </a:r>
            <a:r>
              <a:rPr lang="de-DE" sz="1400" b="1" dirty="0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b="1" dirty="0" err="1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and</a:t>
            </a:r>
            <a:r>
              <a:rPr lang="de-DE" sz="1400" b="1" dirty="0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b="1" dirty="0" err="1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dist</a:t>
            </a:r>
            <a:r>
              <a:rPr lang="de-DE" sz="1400" b="1" dirty="0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b="1" dirty="0" err="1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feastures</a:t>
            </a:r>
            <a:endParaRPr lang="de-DE" sz="1400" b="1" dirty="0">
              <a:solidFill>
                <a:schemeClr val="accent1"/>
              </a:solidFill>
              <a:latin typeface="Trebuchet MS" pitchFamily="34" charset="0"/>
              <a:cs typeface="Arial" pitchFamily="34" charset="0"/>
            </a:endParaRPr>
          </a:p>
          <a:p>
            <a:pPr marL="187325" lvl="1" indent="-47625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de-DE" sz="1400" dirty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dist</a:t>
            </a:r>
            <a:r>
              <a:rPr lang="de-DE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feastures</a:t>
            </a:r>
            <a:r>
              <a:rPr lang="de-DE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like dist_crt2best.mean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have</a:t>
            </a:r>
            <a:r>
              <a:rPr lang="de-DE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negative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correlation</a:t>
            </a:r>
            <a:r>
              <a:rPr lang="de-DE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with</a:t>
            </a:r>
            <a:r>
              <a:rPr lang="de-DE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costs.runtime</a:t>
            </a:r>
            <a:endParaRPr lang="de-DE" sz="1400" dirty="0">
              <a:solidFill>
                <a:srgbClr val="5F5F5F"/>
              </a:solidFill>
              <a:latin typeface="Trebuchet MS" pitchFamily="34" charset="0"/>
              <a:cs typeface="Arial" pitchFamily="34" charset="0"/>
            </a:endParaRPr>
          </a:p>
          <a:p>
            <a:pPr marL="187325" lvl="1" indent="-47625">
              <a:spcBef>
                <a:spcPts val="600"/>
              </a:spcBef>
              <a:buFont typeface="Wingdings" pitchFamily="2" charset="2"/>
              <a:buChar char="§"/>
              <a:defRPr/>
            </a:pPr>
            <a:endParaRPr lang="de-DE" sz="1400" dirty="0" smtClean="0">
              <a:solidFill>
                <a:srgbClr val="5F5F5F"/>
              </a:solidFill>
              <a:latin typeface="Trebuchet MS" pitchFamily="34" charset="0"/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6119"/>
          <a:stretch/>
        </p:blipFill>
        <p:spPr>
          <a:xfrm>
            <a:off x="349631" y="1700808"/>
            <a:ext cx="5497344" cy="35966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91680" y="1844825"/>
            <a:ext cx="504056" cy="288032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076056" y="1844825"/>
            <a:ext cx="504056" cy="288032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373172" y="3318760"/>
            <a:ext cx="504056" cy="288032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072119" y="2591931"/>
            <a:ext cx="504056" cy="288032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072119" y="2213488"/>
            <a:ext cx="504056" cy="288032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 smtClean="0"/>
              <a:t>VIsualization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 smtClean="0"/>
              <a:t>Ggheatmap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cm_angle</a:t>
            </a:r>
            <a:r>
              <a:rPr lang="de-DE" dirty="0" smtClean="0"/>
              <a:t> </a:t>
            </a:r>
            <a:r>
              <a:rPr lang="de-DE" dirty="0" err="1" smtClean="0"/>
              <a:t>features</a:t>
            </a:r>
            <a:endParaRPr lang="de-D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5462"/>
          <a:stretch/>
        </p:blipFill>
        <p:spPr>
          <a:xfrm>
            <a:off x="2240993" y="1628800"/>
            <a:ext cx="4662014" cy="417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1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 smtClean="0"/>
              <a:t>VIsualization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smtClean="0"/>
              <a:t>Scatterplots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ggheatmap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cm_conv</a:t>
            </a:r>
            <a:r>
              <a:rPr lang="de-DE" dirty="0" smtClean="0"/>
              <a:t> </a:t>
            </a:r>
            <a:r>
              <a:rPr lang="de-DE" dirty="0" err="1" smtClean="0"/>
              <a:t>features</a:t>
            </a:r>
            <a:endParaRPr lang="de-DE" dirty="0"/>
          </a:p>
        </p:txBody>
      </p:sp>
      <p:sp>
        <p:nvSpPr>
          <p:cNvPr id="10" name="Inhaltsplatzhalter 1"/>
          <p:cNvSpPr txBox="1">
            <a:spLocks/>
          </p:cNvSpPr>
          <p:nvPr/>
        </p:nvSpPr>
        <p:spPr>
          <a:xfrm>
            <a:off x="395536" y="4941168"/>
            <a:ext cx="7920880" cy="1355828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defRPr/>
            </a:pPr>
            <a:r>
              <a:rPr lang="de-DE" sz="1400" b="1" dirty="0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 The </a:t>
            </a:r>
            <a:r>
              <a:rPr lang="de-DE" sz="1400" b="1" dirty="0" err="1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highest</a:t>
            </a:r>
            <a:r>
              <a:rPr lang="de-DE" sz="1400" b="1" dirty="0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b="1" dirty="0" err="1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correlation</a:t>
            </a:r>
            <a:endParaRPr lang="de-DE" sz="1400" b="1" dirty="0">
              <a:solidFill>
                <a:schemeClr val="accent1"/>
              </a:solidFill>
              <a:latin typeface="Trebuchet MS" pitchFamily="34" charset="0"/>
              <a:cs typeface="Arial" pitchFamily="34" charset="0"/>
            </a:endParaRPr>
          </a:p>
          <a:p>
            <a:pPr marL="222250" lvl="1" indent="-8255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 </a:t>
            </a:r>
            <a:r>
              <a:rPr kumimoji="0" lang="de-DE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conv.convex.soft</a:t>
            </a: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 &lt;&gt; </a:t>
            </a:r>
            <a:r>
              <a:rPr kumimoji="0" lang="de-DE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conv.concave.soft</a:t>
            </a:r>
            <a:endParaRPr kumimoji="0" lang="de-DE" sz="1400" b="0" i="0" u="none" strike="noStrike" kern="1200" cap="none" spc="0" normalizeH="0" baseline="0" noProof="0" dirty="0" smtClean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Trebuchet MS" pitchFamily="34" charset="0"/>
              <a:cs typeface="Arial" pitchFamily="34" charset="0"/>
            </a:endParaRPr>
          </a:p>
          <a:p>
            <a:pPr marL="222250" lvl="1" indent="-8255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de-DE" sz="1400" dirty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Negatvie</a:t>
            </a:r>
            <a:r>
              <a:rPr lang="de-DE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correlation</a:t>
            </a:r>
            <a:endParaRPr lang="de-DE" sz="1400" dirty="0">
              <a:solidFill>
                <a:srgbClr val="5F5F5F"/>
              </a:solidFill>
              <a:latin typeface="Trebuchet MS" pitchFamily="34" charset="0"/>
              <a:cs typeface="Arial" pitchFamily="34" charset="0"/>
            </a:endParaRPr>
          </a:p>
          <a:p>
            <a:pPr marL="187325" lvl="1" indent="-47625">
              <a:spcBef>
                <a:spcPts val="600"/>
              </a:spcBef>
              <a:buFont typeface="Wingdings" pitchFamily="2" charset="2"/>
              <a:buChar char="§"/>
              <a:defRPr/>
            </a:pPr>
            <a:endParaRPr lang="de-DE" sz="1400" dirty="0" smtClean="0">
              <a:solidFill>
                <a:srgbClr val="5F5F5F"/>
              </a:solidFill>
              <a:latin typeface="Trebuchet MS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6353"/>
          <a:stretch/>
        </p:blipFill>
        <p:spPr>
          <a:xfrm>
            <a:off x="462536" y="1700808"/>
            <a:ext cx="4829544" cy="31847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13140" y="2971242"/>
            <a:ext cx="931096" cy="576064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t="5127"/>
          <a:stretch/>
        </p:blipFill>
        <p:spPr>
          <a:xfrm>
            <a:off x="5292080" y="1844824"/>
            <a:ext cx="3648405" cy="327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0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 smtClean="0"/>
              <a:t>VIsualization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smtClean="0"/>
              <a:t>Scatterplots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ggheatmap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cm_grad</a:t>
            </a:r>
            <a:r>
              <a:rPr lang="de-DE" dirty="0" smtClean="0"/>
              <a:t> </a:t>
            </a:r>
            <a:r>
              <a:rPr lang="de-DE" dirty="0" err="1" smtClean="0"/>
              <a:t>features</a:t>
            </a:r>
            <a:endParaRPr lang="de-DE" dirty="0"/>
          </a:p>
        </p:txBody>
      </p:sp>
      <p:sp>
        <p:nvSpPr>
          <p:cNvPr id="10" name="Inhaltsplatzhalter 1"/>
          <p:cNvSpPr txBox="1">
            <a:spLocks/>
          </p:cNvSpPr>
          <p:nvPr/>
        </p:nvSpPr>
        <p:spPr>
          <a:xfrm>
            <a:off x="323528" y="4881484"/>
            <a:ext cx="7920880" cy="1355828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defRPr/>
            </a:pPr>
            <a:r>
              <a:rPr lang="de-DE" sz="1400" b="1" dirty="0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 The </a:t>
            </a:r>
            <a:r>
              <a:rPr lang="de-DE" sz="1400" b="1" dirty="0" err="1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highest</a:t>
            </a:r>
            <a:r>
              <a:rPr lang="de-DE" sz="1400" b="1" dirty="0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b="1" dirty="0" err="1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correlation</a:t>
            </a:r>
            <a:endParaRPr lang="de-DE" sz="1400" b="1" dirty="0">
              <a:solidFill>
                <a:schemeClr val="accent1"/>
              </a:solidFill>
              <a:latin typeface="Trebuchet MS" pitchFamily="34" charset="0"/>
              <a:cs typeface="Arial" pitchFamily="34" charset="0"/>
            </a:endParaRPr>
          </a:p>
          <a:p>
            <a:pPr marL="222250" lvl="1" indent="-8255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 </a:t>
            </a:r>
            <a:r>
              <a:rPr kumimoji="0" lang="de-DE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cm_grad.mean</a:t>
            </a:r>
            <a:r>
              <a:rPr kumimoji="0" lang="de-DE" sz="14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 &lt;&gt; </a:t>
            </a:r>
            <a:r>
              <a:rPr kumimoji="0" lang="de-DE" sz="14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cm_grad.sd</a:t>
            </a:r>
            <a:endParaRPr lang="de-DE" sz="1400" dirty="0">
              <a:solidFill>
                <a:srgbClr val="5F5F5F"/>
              </a:solidFill>
              <a:latin typeface="Trebuchet MS" pitchFamily="34" charset="0"/>
              <a:cs typeface="Arial" pitchFamily="34" charset="0"/>
            </a:endParaRPr>
          </a:p>
          <a:p>
            <a:pPr marL="187325" lvl="1" indent="-47625">
              <a:spcBef>
                <a:spcPts val="600"/>
              </a:spcBef>
              <a:buFont typeface="Wingdings" pitchFamily="2" charset="2"/>
              <a:buChar char="§"/>
              <a:defRPr/>
            </a:pPr>
            <a:endParaRPr lang="de-DE" sz="1400" dirty="0" smtClean="0">
              <a:solidFill>
                <a:srgbClr val="5F5F5F"/>
              </a:solidFill>
              <a:latin typeface="Trebuchet MS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5810"/>
          <a:stretch/>
        </p:blipFill>
        <p:spPr>
          <a:xfrm>
            <a:off x="346757" y="1700808"/>
            <a:ext cx="4488012" cy="295232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07704" y="1829903"/>
            <a:ext cx="1368152" cy="830158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4200"/>
          <a:stretch/>
        </p:blipFill>
        <p:spPr>
          <a:xfrm>
            <a:off x="4932040" y="1700808"/>
            <a:ext cx="3531027" cy="328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9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 smtClean="0"/>
              <a:t>VIsualization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smtClean="0"/>
              <a:t>Scatterplots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ggheatmap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ela_conv</a:t>
            </a:r>
            <a:endParaRPr lang="de-DE" dirty="0"/>
          </a:p>
        </p:txBody>
      </p:sp>
      <p:sp>
        <p:nvSpPr>
          <p:cNvPr id="10" name="Inhaltsplatzhalter 1"/>
          <p:cNvSpPr txBox="1">
            <a:spLocks/>
          </p:cNvSpPr>
          <p:nvPr/>
        </p:nvSpPr>
        <p:spPr>
          <a:xfrm>
            <a:off x="395536" y="4953492"/>
            <a:ext cx="7920880" cy="1355828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defRPr/>
            </a:pPr>
            <a:r>
              <a:rPr lang="de-DE" sz="1400" b="1" dirty="0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 The </a:t>
            </a:r>
            <a:r>
              <a:rPr lang="de-DE" sz="1400" b="1" dirty="0" err="1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highest</a:t>
            </a:r>
            <a:r>
              <a:rPr lang="de-DE" sz="1400" b="1" dirty="0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b="1" dirty="0" err="1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correlation</a:t>
            </a:r>
            <a:endParaRPr lang="de-DE" sz="1400" b="1" dirty="0">
              <a:solidFill>
                <a:schemeClr val="accent1"/>
              </a:solidFill>
              <a:latin typeface="Trebuchet MS" pitchFamily="34" charset="0"/>
              <a:cs typeface="Arial" pitchFamily="34" charset="0"/>
            </a:endParaRPr>
          </a:p>
          <a:p>
            <a:pPr marL="222250" lvl="1" indent="-8255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 </a:t>
            </a:r>
            <a:r>
              <a:rPr lang="en-US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ela_conv.conv_prob</a:t>
            </a:r>
            <a:r>
              <a:rPr lang="en-US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&lt;&gt; </a:t>
            </a:r>
            <a:r>
              <a:rPr lang="en-US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ela_conv.lin_dev.orig</a:t>
            </a:r>
            <a:endParaRPr lang="de-DE" sz="1400" dirty="0" smtClean="0">
              <a:solidFill>
                <a:srgbClr val="5F5F5F"/>
              </a:solidFill>
              <a:latin typeface="Trebuchet MS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4902"/>
          <a:stretch/>
        </p:blipFill>
        <p:spPr>
          <a:xfrm>
            <a:off x="370800" y="1628800"/>
            <a:ext cx="4716016" cy="31257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19672" y="1819568"/>
            <a:ext cx="1080120" cy="673328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4240"/>
          <a:stretch/>
        </p:blipFill>
        <p:spPr>
          <a:xfrm>
            <a:off x="5076056" y="1590282"/>
            <a:ext cx="3687276" cy="363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49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 smtClean="0"/>
              <a:t>VIsualization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smtClean="0"/>
              <a:t>Scatterplots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ggheatmap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ela_curv</a:t>
            </a:r>
            <a:endParaRPr lang="de-DE" dirty="0"/>
          </a:p>
        </p:txBody>
      </p:sp>
      <p:sp>
        <p:nvSpPr>
          <p:cNvPr id="10" name="Inhaltsplatzhalter 1"/>
          <p:cNvSpPr txBox="1">
            <a:spLocks/>
          </p:cNvSpPr>
          <p:nvPr/>
        </p:nvSpPr>
        <p:spPr>
          <a:xfrm>
            <a:off x="395536" y="4953492"/>
            <a:ext cx="7920880" cy="1355828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defRPr/>
            </a:pPr>
            <a:r>
              <a:rPr lang="en-US" sz="1400" b="1" dirty="0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en-US" altLang="ko-KR" sz="1400" b="1" dirty="0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7</a:t>
            </a:r>
            <a:r>
              <a:rPr lang="en-US" altLang="ko-KR" sz="1400" b="1" dirty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en-US" altLang="ko-KR" sz="1400" b="1" dirty="0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features out of 23 were selected for analysis</a:t>
            </a:r>
            <a:endParaRPr lang="de-DE" sz="1400" b="1" dirty="0">
              <a:solidFill>
                <a:schemeClr val="accent1"/>
              </a:solidFill>
              <a:latin typeface="Trebuchet MS" pitchFamily="34" charset="0"/>
              <a:cs typeface="Arial" pitchFamily="34" charset="0"/>
            </a:endParaRPr>
          </a:p>
          <a:p>
            <a:pPr marL="222250" lvl="1" indent="-8255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dirty="0" err="1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features</a:t>
            </a:r>
            <a:r>
              <a:rPr lang="de-DE" sz="1400" dirty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dirty="0" err="1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from</a:t>
            </a:r>
            <a:r>
              <a:rPr lang="de-DE" sz="1400" dirty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2 </a:t>
            </a:r>
            <a:r>
              <a:rPr lang="de-DE" sz="1400" dirty="0" err="1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column</a:t>
            </a:r>
            <a:r>
              <a:rPr lang="de-DE" sz="1400" dirty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dirty="0" err="1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to</a:t>
            </a:r>
            <a:r>
              <a:rPr lang="de-DE" sz="1400" dirty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7 </a:t>
            </a:r>
            <a:r>
              <a:rPr lang="de-DE" sz="1400" dirty="0" err="1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column</a:t>
            </a:r>
            <a:r>
              <a:rPr lang="de-DE" sz="1400" dirty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dirty="0" err="1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have</a:t>
            </a:r>
            <a:r>
              <a:rPr lang="de-DE" sz="1400" dirty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a strong </a:t>
            </a:r>
            <a:r>
              <a:rPr lang="de-DE" sz="1400" dirty="0" err="1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correlation</a:t>
            </a:r>
            <a:r>
              <a:rPr lang="de-DE" sz="1400" dirty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dirty="0" err="1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with</a:t>
            </a:r>
            <a:r>
              <a:rPr lang="de-DE" sz="1400" dirty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dirty="0" err="1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each</a:t>
            </a:r>
            <a:r>
              <a:rPr lang="de-DE" sz="1400" dirty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other</a:t>
            </a:r>
            <a:endParaRPr lang="de-DE" sz="1400" dirty="0">
              <a:solidFill>
                <a:srgbClr val="5F5F5F"/>
              </a:solidFill>
              <a:latin typeface="Trebuchet MS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402874"/>
            <a:ext cx="5261097" cy="349140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62381" y="2016271"/>
            <a:ext cx="3562140" cy="427766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605090" y="2444037"/>
            <a:ext cx="2819431" cy="464916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324650" y="2908953"/>
            <a:ext cx="2099872" cy="453341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009485" y="3336719"/>
            <a:ext cx="1415036" cy="478917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717470" y="3815636"/>
            <a:ext cx="707051" cy="464917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625" y="1532623"/>
            <a:ext cx="3235847" cy="336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 smtClean="0"/>
              <a:t>VIsualization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smtClean="0"/>
              <a:t>Scatterplots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ggheatmap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ela_local</a:t>
            </a:r>
            <a:endParaRPr lang="de-DE" dirty="0"/>
          </a:p>
        </p:txBody>
      </p:sp>
      <p:sp>
        <p:nvSpPr>
          <p:cNvPr id="10" name="Inhaltsplatzhalter 1"/>
          <p:cNvSpPr txBox="1">
            <a:spLocks/>
          </p:cNvSpPr>
          <p:nvPr/>
        </p:nvSpPr>
        <p:spPr>
          <a:xfrm>
            <a:off x="395536" y="4953492"/>
            <a:ext cx="7920880" cy="1355828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defRPr/>
            </a:pPr>
            <a:r>
              <a:rPr lang="en-US" sz="1400" b="1" dirty="0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en-US" sz="1400" b="1" dirty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8</a:t>
            </a:r>
            <a:r>
              <a:rPr lang="en-US" altLang="ko-KR" sz="1400" b="1" dirty="0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 features out of 14 were selected for analysis</a:t>
            </a:r>
            <a:endParaRPr lang="de-DE" sz="1400" b="1" dirty="0">
              <a:solidFill>
                <a:schemeClr val="accent1"/>
              </a:solidFill>
              <a:latin typeface="Trebuchet MS" pitchFamily="34" charset="0"/>
              <a:cs typeface="Arial" pitchFamily="34" charset="0"/>
            </a:endParaRPr>
          </a:p>
          <a:p>
            <a:pPr marL="222250" lvl="1" indent="-8255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features</a:t>
            </a:r>
            <a:r>
              <a:rPr lang="de-DE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which</a:t>
            </a:r>
            <a:r>
              <a:rPr lang="de-DE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have</a:t>
            </a:r>
            <a:r>
              <a:rPr lang="de-DE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weak</a:t>
            </a:r>
            <a:r>
              <a:rPr lang="de-DE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corrleation</a:t>
            </a:r>
            <a:r>
              <a:rPr lang="de-DE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were</a:t>
            </a:r>
            <a:r>
              <a:rPr lang="de-DE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discarded</a:t>
            </a:r>
            <a:endParaRPr lang="de-DE" sz="1400" dirty="0" smtClean="0">
              <a:solidFill>
                <a:srgbClr val="5F5F5F"/>
              </a:solidFill>
              <a:latin typeface="Trebuchet MS" pitchFamily="34" charset="0"/>
              <a:cs typeface="Arial" pitchFamily="34" charset="0"/>
            </a:endParaRPr>
          </a:p>
          <a:p>
            <a:pPr marL="222250" lvl="1" indent="-8255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de-DE" sz="1400" dirty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fun.evals.lq</a:t>
            </a:r>
            <a:r>
              <a:rPr lang="de-DE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,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fun.evals.mean</a:t>
            </a:r>
            <a:r>
              <a:rPr lang="de-DE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,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fun.evals.median</a:t>
            </a:r>
            <a:r>
              <a:rPr lang="de-DE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,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fun.evals.uq</a:t>
            </a:r>
            <a:r>
              <a:rPr lang="de-DE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and</a:t>
            </a:r>
            <a:r>
              <a:rPr lang="de-DE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costs_fun_evals</a:t>
            </a:r>
            <a:r>
              <a:rPr lang="de-DE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have</a:t>
            </a:r>
            <a:r>
              <a:rPr lang="de-DE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high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correlation</a:t>
            </a:r>
            <a:r>
              <a:rPr lang="de-DE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with</a:t>
            </a:r>
            <a:r>
              <a:rPr lang="de-DE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each</a:t>
            </a:r>
            <a:r>
              <a:rPr lang="de-DE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other</a:t>
            </a:r>
            <a:r>
              <a:rPr lang="de-DE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</a:p>
          <a:p>
            <a:pPr marL="222250" lvl="1" indent="-82550">
              <a:spcBef>
                <a:spcPts val="600"/>
              </a:spcBef>
              <a:buFont typeface="Wingdings" pitchFamily="2" charset="2"/>
              <a:buChar char="§"/>
              <a:defRPr/>
            </a:pPr>
            <a:endParaRPr lang="de-DE" sz="1400" dirty="0">
              <a:solidFill>
                <a:srgbClr val="5F5F5F"/>
              </a:solidFill>
              <a:latin typeface="Trebuchet MS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813"/>
          <a:stretch/>
        </p:blipFill>
        <p:spPr>
          <a:xfrm>
            <a:off x="397092" y="1531536"/>
            <a:ext cx="4984760" cy="327940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636249" y="2834497"/>
            <a:ext cx="504056" cy="313741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731004" y="2070567"/>
            <a:ext cx="504056" cy="313741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309738" y="2058993"/>
            <a:ext cx="504056" cy="313741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876898" y="2070567"/>
            <a:ext cx="504056" cy="313741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300093" y="2442886"/>
            <a:ext cx="504056" cy="313741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890402" y="2431311"/>
            <a:ext cx="504056" cy="313741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901977" y="2824851"/>
            <a:ext cx="504056" cy="313741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638179" y="2442886"/>
            <a:ext cx="504056" cy="313741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638179" y="3195241"/>
            <a:ext cx="504056" cy="313741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640108" y="2086000"/>
            <a:ext cx="504056" cy="313741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679" y="1637611"/>
            <a:ext cx="356229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9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theme/theme1.xml><?xml version="1.0" encoding="utf-8"?>
<a:theme xmlns:a="http://schemas.openxmlformats.org/drawingml/2006/main" name="ERCIS Presentation Template">
  <a:themeElements>
    <a:clrScheme name="ERCIS">
      <a:dk1>
        <a:srgbClr val="000000"/>
      </a:dk1>
      <a:lt1>
        <a:srgbClr val="FFFFFF"/>
      </a:lt1>
      <a:dk2>
        <a:srgbClr val="5E5E5D"/>
      </a:dk2>
      <a:lt2>
        <a:srgbClr val="8797A3"/>
      </a:lt2>
      <a:accent1>
        <a:srgbClr val="852339"/>
      </a:accent1>
      <a:accent2>
        <a:srgbClr val="8797A3"/>
      </a:accent2>
      <a:accent3>
        <a:srgbClr val="435C8B"/>
      </a:accent3>
      <a:accent4>
        <a:srgbClr val="009CB3"/>
      </a:accent4>
      <a:accent5>
        <a:srgbClr val="E77C12"/>
      </a:accent5>
      <a:accent6>
        <a:srgbClr val="87BF2A"/>
      </a:accent6>
      <a:hlink>
        <a:srgbClr val="852339"/>
      </a:hlink>
      <a:folHlink>
        <a:srgbClr val="8797A3"/>
      </a:folHlink>
    </a:clrScheme>
    <a:fontScheme name="ERCIS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ERCIS Presentation Template</Template>
  <TotalTime>123</TotalTime>
  <Words>298</Words>
  <Application>Microsoft Macintosh PowerPoint</Application>
  <PresentationFormat>On-screen Show (4:3)</PresentationFormat>
  <Paragraphs>62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Trebuchet MS</vt:lpstr>
      <vt:lpstr>Wingdings</vt:lpstr>
      <vt:lpstr>Arial</vt:lpstr>
      <vt:lpstr>ERCIS Presentation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armin.stein@ercis.uni-muenster.de</Manager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Christian</dc:creator>
  <cp:lastModifiedBy>Yongsun Park</cp:lastModifiedBy>
  <cp:revision>113</cp:revision>
  <cp:lastPrinted>2012-03-27T13:30:40Z</cp:lastPrinted>
  <dcterms:created xsi:type="dcterms:W3CDTF">2016-01-26T13:34:15Z</dcterms:created>
  <dcterms:modified xsi:type="dcterms:W3CDTF">2016-01-31T22:02:01Z</dcterms:modified>
</cp:coreProperties>
</file>